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61" r:id="rId5"/>
    <p:sldId id="259" r:id="rId6"/>
    <p:sldId id="260"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3" d="100"/>
          <a:sy n="93" d="100"/>
        </p:scale>
        <p:origin x="302" y="7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69690CD-3926-4271-8D19-8391B26610EA}" type="datetimeFigureOut">
              <a:rPr lang="en-US" smtClean="0"/>
              <a:t>9/18/2017</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853A2C20-FC55-463A-A28D-E45E57359818}"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88433556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690CD-3926-4271-8D19-8391B26610EA}" type="datetimeFigureOut">
              <a:rPr lang="en-US" smtClean="0"/>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1019701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690CD-3926-4271-8D19-8391B26610EA}" type="datetimeFigureOut">
              <a:rPr lang="en-US" smtClean="0"/>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1386024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9690CD-3926-4271-8D19-8391B26610EA}" type="datetimeFigureOut">
              <a:rPr lang="en-US" smtClean="0"/>
              <a:t>9/18/2017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476529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69690CD-3926-4271-8D19-8391B26610EA}" type="datetimeFigureOut">
              <a:rPr lang="en-US" smtClean="0"/>
              <a:t>9/18/2017</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853A2C20-FC55-463A-A28D-E45E57359818}"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88690540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9690CD-3926-4271-8D19-8391B26610EA}" type="datetimeFigureOut">
              <a:rPr lang="en-US" smtClean="0"/>
              <a:t>9/18/2017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3208212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9690CD-3926-4271-8D19-8391B26610EA}" type="datetimeFigureOut">
              <a:rPr lang="en-US" smtClean="0"/>
              <a:t>9/18/2017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3741150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9690CD-3926-4271-8D19-8391B26610EA}" type="datetimeFigureOut">
              <a:rPr lang="en-US" smtClean="0"/>
              <a:t>9/18/2017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1524571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9690CD-3926-4271-8D19-8391B26610EA}" type="datetimeFigureOut">
              <a:rPr lang="en-US" smtClean="0"/>
              <a:t>9/18/2017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3A2C20-FC55-463A-A28D-E45E57359818}" type="slidenum">
              <a:rPr lang="en-US" smtClean="0"/>
              <a:t>‹#›</a:t>
            </a:fld>
            <a:endParaRPr lang="en-US"/>
          </a:p>
        </p:txBody>
      </p:sp>
    </p:spTree>
    <p:extLst>
      <p:ext uri="{BB962C8B-B14F-4D97-AF65-F5344CB8AC3E}">
        <p14:creationId xmlns:p14="http://schemas.microsoft.com/office/powerpoint/2010/main" val="2985476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69690CD-3926-4271-8D19-8391B26610EA}" type="datetimeFigureOut">
              <a:rPr lang="en-US" smtClean="0"/>
              <a:t>9/18/2017</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53A2C20-FC55-463A-A28D-E45E57359818}"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05814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69690CD-3926-4271-8D19-8391B26610EA}" type="datetimeFigureOut">
              <a:rPr lang="en-US" smtClean="0"/>
              <a:t>9/18/2017</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853A2C20-FC55-463A-A28D-E45E57359818}"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3876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69690CD-3926-4271-8D19-8391B26610EA}" type="datetimeFigureOut">
              <a:rPr lang="en-US" smtClean="0"/>
              <a:t>9/18/2017</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853A2C20-FC55-463A-A28D-E45E57359818}"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353070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03946"/>
            <a:ext cx="9144000" cy="1921795"/>
          </a:xfrm>
        </p:spPr>
        <p:txBody>
          <a:bodyPr/>
          <a:lstStyle/>
          <a:p>
            <a:r>
              <a:rPr lang="en-US" b="1" dirty="0" smtClean="0"/>
              <a:t>NRSP Review Committee Report</a:t>
            </a:r>
            <a:endParaRPr lang="en-US" b="1" dirty="0"/>
          </a:p>
        </p:txBody>
      </p:sp>
      <p:sp>
        <p:nvSpPr>
          <p:cNvPr id="3" name="Subtitle 2"/>
          <p:cNvSpPr>
            <a:spLocks noGrp="1"/>
          </p:cNvSpPr>
          <p:nvPr>
            <p:ph type="subTitle" idx="1"/>
          </p:nvPr>
        </p:nvSpPr>
        <p:spPr>
          <a:xfrm>
            <a:off x="1524000" y="3602037"/>
            <a:ext cx="9144000" cy="2257341"/>
          </a:xfrm>
        </p:spPr>
        <p:txBody>
          <a:bodyPr>
            <a:normAutofit lnSpcReduction="10000"/>
          </a:bodyPr>
          <a:lstStyle/>
          <a:p>
            <a:r>
              <a:rPr lang="en-US" sz="3200" b="1" dirty="0" smtClean="0"/>
              <a:t>ESS Business Meeting</a:t>
            </a:r>
          </a:p>
          <a:p>
            <a:r>
              <a:rPr lang="en-US" sz="3200" b="1" dirty="0" smtClean="0"/>
              <a:t>Philadelphia, PA</a:t>
            </a:r>
          </a:p>
          <a:p>
            <a:r>
              <a:rPr lang="en-US" sz="3200" b="1" dirty="0" smtClean="0"/>
              <a:t>September 27, 2017</a:t>
            </a:r>
          </a:p>
          <a:p>
            <a:r>
              <a:rPr lang="en-US" sz="3200" b="1" dirty="0" smtClean="0"/>
              <a:t>Clarence Watson, Chair</a:t>
            </a:r>
            <a:endParaRPr lang="en-US" sz="3200" b="1" dirty="0"/>
          </a:p>
        </p:txBody>
      </p:sp>
    </p:spTree>
    <p:extLst>
      <p:ext uri="{BB962C8B-B14F-4D97-AF65-F5344CB8AC3E}">
        <p14:creationId xmlns:p14="http://schemas.microsoft.com/office/powerpoint/2010/main" val="3615949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47584"/>
          </a:xfrm>
        </p:spPr>
        <p:txBody>
          <a:bodyPr>
            <a:noAutofit/>
          </a:bodyPr>
          <a:lstStyle/>
          <a:p>
            <a:r>
              <a:rPr lang="en-US" sz="4800" b="1" dirty="0"/>
              <a:t>NRSP Review Committee met </a:t>
            </a:r>
          </a:p>
        </p:txBody>
      </p:sp>
      <p:sp>
        <p:nvSpPr>
          <p:cNvPr id="4" name="Text Placeholder 3"/>
          <p:cNvSpPr>
            <a:spLocks noGrp="1"/>
          </p:cNvSpPr>
          <p:nvPr>
            <p:ph type="body" idx="1"/>
          </p:nvPr>
        </p:nvSpPr>
        <p:spPr>
          <a:xfrm>
            <a:off x="1371600" y="1475168"/>
            <a:ext cx="4443984" cy="510151"/>
          </a:xfrm>
        </p:spPr>
        <p:txBody>
          <a:bodyPr/>
          <a:lstStyle/>
          <a:p>
            <a:r>
              <a:rPr lang="en-US" b="1" dirty="0" smtClean="0"/>
              <a:t>In Atlanta, June 7</a:t>
            </a:r>
            <a:endParaRPr lang="en-US" b="1" dirty="0"/>
          </a:p>
        </p:txBody>
      </p:sp>
      <p:sp>
        <p:nvSpPr>
          <p:cNvPr id="3" name="Content Placeholder 2"/>
          <p:cNvSpPr>
            <a:spLocks noGrp="1"/>
          </p:cNvSpPr>
          <p:nvPr>
            <p:ph sz="half" idx="2"/>
          </p:nvPr>
        </p:nvSpPr>
        <p:spPr>
          <a:xfrm>
            <a:off x="1371600" y="2076530"/>
            <a:ext cx="4443984" cy="4530215"/>
          </a:xfrm>
        </p:spPr>
        <p:txBody>
          <a:bodyPr>
            <a:normAutofit fontScale="85000" lnSpcReduction="20000"/>
          </a:bodyPr>
          <a:lstStyle/>
          <a:p>
            <a:r>
              <a:rPr lang="en-US" sz="3200" dirty="0" smtClean="0"/>
              <a:t>Members Present:</a:t>
            </a:r>
          </a:p>
          <a:p>
            <a:pPr lvl="1"/>
            <a:r>
              <a:rPr lang="en-US" sz="2800" dirty="0" smtClean="0"/>
              <a:t>Clarence </a:t>
            </a:r>
            <a:r>
              <a:rPr lang="en-US" sz="2800" dirty="0"/>
              <a:t>Watson </a:t>
            </a:r>
            <a:r>
              <a:rPr lang="en-US" sz="2800" dirty="0" smtClean="0"/>
              <a:t>(Chair </a:t>
            </a:r>
            <a:r>
              <a:rPr lang="en-US" sz="2800" dirty="0"/>
              <a:t>&amp; </a:t>
            </a:r>
            <a:r>
              <a:rPr lang="en-US" sz="2800" dirty="0" smtClean="0"/>
              <a:t>SAAESD)</a:t>
            </a:r>
          </a:p>
          <a:p>
            <a:pPr lvl="1"/>
            <a:r>
              <a:rPr lang="en-US" sz="2800" dirty="0" smtClean="0"/>
              <a:t>Doug </a:t>
            </a:r>
            <a:r>
              <a:rPr lang="en-US" sz="2800" dirty="0"/>
              <a:t>Buhler (</a:t>
            </a:r>
            <a:r>
              <a:rPr lang="en-US" sz="2800" dirty="0" smtClean="0"/>
              <a:t>NCRA)</a:t>
            </a:r>
          </a:p>
          <a:p>
            <a:pPr lvl="1"/>
            <a:r>
              <a:rPr lang="en-US" sz="2800" dirty="0" smtClean="0"/>
              <a:t>Bret </a:t>
            </a:r>
            <a:r>
              <a:rPr lang="en-US" sz="2800" dirty="0"/>
              <a:t>Hess (</a:t>
            </a:r>
            <a:r>
              <a:rPr lang="en-US" sz="2800" dirty="0" smtClean="0"/>
              <a:t>WAAESD)</a:t>
            </a:r>
          </a:p>
          <a:p>
            <a:pPr lvl="1"/>
            <a:r>
              <a:rPr lang="en-US" sz="2800" dirty="0" smtClean="0"/>
              <a:t>Rick Rhodes (ED NERA)</a:t>
            </a:r>
          </a:p>
          <a:p>
            <a:pPr lvl="1"/>
            <a:r>
              <a:rPr lang="en-US" sz="2800" dirty="0" smtClean="0"/>
              <a:t>Don </a:t>
            </a:r>
            <a:r>
              <a:rPr lang="en-US" sz="2800" dirty="0"/>
              <a:t>Latham (</a:t>
            </a:r>
            <a:r>
              <a:rPr lang="en-US" sz="2800" dirty="0" smtClean="0"/>
              <a:t>CARET)</a:t>
            </a:r>
          </a:p>
          <a:p>
            <a:pPr lvl="1"/>
            <a:r>
              <a:rPr lang="en-US" sz="2800" dirty="0" smtClean="0"/>
              <a:t>Tom </a:t>
            </a:r>
            <a:r>
              <a:rPr lang="en-US" sz="2800" dirty="0" err="1"/>
              <a:t>Bewick</a:t>
            </a:r>
            <a:r>
              <a:rPr lang="en-US" sz="2800" dirty="0"/>
              <a:t> (</a:t>
            </a:r>
            <a:r>
              <a:rPr lang="en-US" sz="2800" dirty="0" smtClean="0"/>
              <a:t>NIFA)</a:t>
            </a:r>
          </a:p>
          <a:p>
            <a:pPr lvl="1"/>
            <a:r>
              <a:rPr lang="en-US" sz="2800" dirty="0" smtClean="0"/>
              <a:t>Eric </a:t>
            </a:r>
            <a:r>
              <a:rPr lang="en-US" sz="2800" dirty="0"/>
              <a:t>Young (ED SAAESD &amp; </a:t>
            </a:r>
            <a:r>
              <a:rPr lang="en-US" sz="2800" dirty="0" smtClean="0"/>
              <a:t>Executive </a:t>
            </a:r>
            <a:r>
              <a:rPr lang="en-US" sz="2800" dirty="0"/>
              <a:t>V</a:t>
            </a:r>
            <a:r>
              <a:rPr lang="en-US" sz="2800" dirty="0" smtClean="0"/>
              <a:t>ice </a:t>
            </a:r>
            <a:r>
              <a:rPr lang="en-US" sz="2800" dirty="0"/>
              <a:t>C</a:t>
            </a:r>
            <a:r>
              <a:rPr lang="en-US" sz="2800" dirty="0" smtClean="0"/>
              <a:t>hair)</a:t>
            </a:r>
            <a:endParaRPr lang="en-US" sz="3200" dirty="0" smtClean="0"/>
          </a:p>
          <a:p>
            <a:pPr lvl="1"/>
            <a:r>
              <a:rPr lang="en-US" sz="2800" dirty="0" smtClean="0"/>
              <a:t>Fred </a:t>
            </a:r>
            <a:r>
              <a:rPr lang="en-US" sz="2800" dirty="0" err="1"/>
              <a:t>Servello</a:t>
            </a:r>
            <a:r>
              <a:rPr lang="en-US" sz="2800" dirty="0"/>
              <a:t> (</a:t>
            </a:r>
            <a:r>
              <a:rPr lang="en-US" sz="2800" dirty="0" smtClean="0"/>
              <a:t>NERA)</a:t>
            </a:r>
          </a:p>
          <a:p>
            <a:pPr lvl="1"/>
            <a:r>
              <a:rPr lang="en-US" sz="2800" dirty="0" smtClean="0"/>
              <a:t>Valerie Giddings</a:t>
            </a:r>
            <a:r>
              <a:rPr lang="en-US" sz="2800" dirty="0"/>
              <a:t> (ARD</a:t>
            </a:r>
            <a:r>
              <a:rPr lang="en-US" sz="2800" dirty="0" smtClean="0"/>
              <a:t>)</a:t>
            </a:r>
            <a:endParaRPr lang="en-US" sz="2800" dirty="0"/>
          </a:p>
        </p:txBody>
      </p:sp>
      <p:sp>
        <p:nvSpPr>
          <p:cNvPr id="5" name="Text Placeholder 4"/>
          <p:cNvSpPr>
            <a:spLocks noGrp="1"/>
          </p:cNvSpPr>
          <p:nvPr>
            <p:ph type="body" sz="quarter" idx="3"/>
          </p:nvPr>
        </p:nvSpPr>
        <p:spPr>
          <a:xfrm>
            <a:off x="6525014" y="1475168"/>
            <a:ext cx="4443984" cy="559578"/>
          </a:xfrm>
        </p:spPr>
        <p:txBody>
          <a:bodyPr/>
          <a:lstStyle/>
          <a:p>
            <a:r>
              <a:rPr lang="en-US" b="1" dirty="0" smtClean="0"/>
              <a:t>By Conference Call, Sep 8</a:t>
            </a:r>
            <a:endParaRPr lang="en-US" b="1" dirty="0"/>
          </a:p>
        </p:txBody>
      </p:sp>
      <p:sp>
        <p:nvSpPr>
          <p:cNvPr id="6" name="Content Placeholder 5"/>
          <p:cNvSpPr>
            <a:spLocks noGrp="1"/>
          </p:cNvSpPr>
          <p:nvPr>
            <p:ph sz="quarter" idx="4"/>
          </p:nvPr>
        </p:nvSpPr>
        <p:spPr>
          <a:xfrm>
            <a:off x="6525014" y="2076530"/>
            <a:ext cx="4443984" cy="4781470"/>
          </a:xfrm>
        </p:spPr>
        <p:txBody>
          <a:bodyPr>
            <a:normAutofit fontScale="85000" lnSpcReduction="20000"/>
          </a:bodyPr>
          <a:lstStyle/>
          <a:p>
            <a:r>
              <a:rPr lang="en-US" sz="3200" dirty="0"/>
              <a:t>Members Present:</a:t>
            </a:r>
          </a:p>
          <a:p>
            <a:pPr lvl="1"/>
            <a:r>
              <a:rPr lang="en-US" sz="2800" dirty="0"/>
              <a:t>Clarence Watson (Chair &amp; SAAESD)</a:t>
            </a:r>
          </a:p>
          <a:p>
            <a:pPr lvl="1"/>
            <a:r>
              <a:rPr lang="en-US" sz="2800" dirty="0"/>
              <a:t>Doug Buhler (NCRA)</a:t>
            </a:r>
          </a:p>
          <a:p>
            <a:pPr lvl="1"/>
            <a:r>
              <a:rPr lang="en-US" sz="2800" dirty="0" smtClean="0"/>
              <a:t>Mark McGuire (WAAESD</a:t>
            </a:r>
            <a:r>
              <a:rPr lang="en-US" sz="2800" dirty="0"/>
              <a:t>)</a:t>
            </a:r>
          </a:p>
          <a:p>
            <a:pPr lvl="1"/>
            <a:r>
              <a:rPr lang="en-US" sz="2800" dirty="0"/>
              <a:t>Rick Rhodes (ED NERA)</a:t>
            </a:r>
          </a:p>
          <a:p>
            <a:pPr lvl="1"/>
            <a:r>
              <a:rPr lang="en-US" sz="2800" dirty="0"/>
              <a:t>Don Latham (CARET)</a:t>
            </a:r>
          </a:p>
          <a:p>
            <a:pPr lvl="1"/>
            <a:r>
              <a:rPr lang="en-US" sz="2800" dirty="0"/>
              <a:t>Tom </a:t>
            </a:r>
            <a:r>
              <a:rPr lang="en-US" sz="2800" dirty="0" err="1"/>
              <a:t>Bewick</a:t>
            </a:r>
            <a:r>
              <a:rPr lang="en-US" sz="2800" dirty="0"/>
              <a:t> (NIFA)</a:t>
            </a:r>
          </a:p>
          <a:p>
            <a:pPr lvl="1"/>
            <a:r>
              <a:rPr lang="en-US" sz="2800" dirty="0"/>
              <a:t>Eric Young (ED SAAESD &amp; Executive Vice Chair)</a:t>
            </a:r>
            <a:endParaRPr lang="en-US" sz="3200" dirty="0"/>
          </a:p>
          <a:p>
            <a:pPr lvl="1"/>
            <a:r>
              <a:rPr lang="en-US" sz="2800" dirty="0"/>
              <a:t>Fred </a:t>
            </a:r>
            <a:r>
              <a:rPr lang="en-US" sz="2800" dirty="0" err="1"/>
              <a:t>Servello</a:t>
            </a:r>
            <a:r>
              <a:rPr lang="en-US" sz="2800" dirty="0"/>
              <a:t> (NERA)</a:t>
            </a:r>
          </a:p>
          <a:p>
            <a:pPr lvl="1"/>
            <a:r>
              <a:rPr lang="en-US" sz="2800" dirty="0"/>
              <a:t>Valerie Giddings (ARD</a:t>
            </a:r>
            <a:r>
              <a:rPr lang="en-US" sz="2800" dirty="0" smtClean="0"/>
              <a:t>)</a:t>
            </a:r>
          </a:p>
          <a:p>
            <a:pPr lvl="1"/>
            <a:r>
              <a:rPr lang="en-US" sz="2800" dirty="0" smtClean="0"/>
              <a:t>Ron Brown, (ECOP)</a:t>
            </a:r>
            <a:endParaRPr lang="en-US" sz="2800" dirty="0"/>
          </a:p>
          <a:p>
            <a:endParaRPr lang="en-US" dirty="0"/>
          </a:p>
        </p:txBody>
      </p:sp>
    </p:spTree>
    <p:extLst>
      <p:ext uri="{BB962C8B-B14F-4D97-AF65-F5344CB8AC3E}">
        <p14:creationId xmlns:p14="http://schemas.microsoft.com/office/powerpoint/2010/main" val="4216670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43000"/>
            <a:ext cx="9601200" cy="998621"/>
          </a:xfrm>
        </p:spPr>
        <p:txBody>
          <a:bodyPr>
            <a:normAutofit/>
          </a:bodyPr>
          <a:lstStyle/>
          <a:p>
            <a:r>
              <a:rPr lang="en-US" sz="4800" b="1" dirty="0" smtClean="0"/>
              <a:t>Items for Discussion</a:t>
            </a:r>
            <a:endParaRPr lang="en-US" sz="4800" b="1" dirty="0"/>
          </a:p>
        </p:txBody>
      </p:sp>
      <p:sp>
        <p:nvSpPr>
          <p:cNvPr id="3" name="Content Placeholder 2"/>
          <p:cNvSpPr>
            <a:spLocks noGrp="1"/>
          </p:cNvSpPr>
          <p:nvPr>
            <p:ph idx="1"/>
          </p:nvPr>
        </p:nvSpPr>
        <p:spPr>
          <a:xfrm>
            <a:off x="799071" y="2292612"/>
            <a:ext cx="11285838" cy="3482112"/>
          </a:xfrm>
        </p:spPr>
        <p:txBody>
          <a:bodyPr>
            <a:normAutofit fontScale="85000" lnSpcReduction="20000"/>
          </a:bodyPr>
          <a:lstStyle/>
          <a:p>
            <a:r>
              <a:rPr lang="en-US" sz="4000" dirty="0" smtClean="0"/>
              <a:t>Renewal </a:t>
            </a:r>
            <a:r>
              <a:rPr lang="en-US" sz="4000" dirty="0"/>
              <a:t>NRSP proposal </a:t>
            </a:r>
            <a:endParaRPr lang="en-US" sz="4000" dirty="0" smtClean="0"/>
          </a:p>
          <a:p>
            <a:pPr lvl="1"/>
            <a:r>
              <a:rPr lang="en-US" sz="3600" b="1" dirty="0" smtClean="0"/>
              <a:t>NRSP_TEMP1 </a:t>
            </a:r>
            <a:r>
              <a:rPr lang="en-US" sz="3600" dirty="0" smtClean="0"/>
              <a:t>– </a:t>
            </a:r>
            <a:r>
              <a:rPr lang="en-US" sz="3600" dirty="0"/>
              <a:t>Multistate Research Information Management and Impact </a:t>
            </a:r>
            <a:r>
              <a:rPr lang="en-US" sz="3600" dirty="0" smtClean="0"/>
              <a:t>Communications Program (2017-2022)</a:t>
            </a:r>
          </a:p>
          <a:p>
            <a:r>
              <a:rPr lang="en-US" sz="3600" dirty="0" smtClean="0"/>
              <a:t>Mid-term Reviews</a:t>
            </a:r>
          </a:p>
          <a:p>
            <a:pPr lvl="1"/>
            <a:r>
              <a:rPr lang="en-US" sz="3600" b="1" dirty="0" smtClean="0"/>
              <a:t>NRSP </a:t>
            </a:r>
            <a:r>
              <a:rPr lang="en-US" sz="3600" b="1" dirty="0"/>
              <a:t>3</a:t>
            </a:r>
            <a:r>
              <a:rPr lang="en-US" sz="3600" dirty="0"/>
              <a:t> – The National Atmospheric Deposition </a:t>
            </a:r>
            <a:r>
              <a:rPr lang="en-US" sz="3600" dirty="0" smtClean="0"/>
              <a:t>Program</a:t>
            </a:r>
          </a:p>
          <a:p>
            <a:pPr lvl="1"/>
            <a:r>
              <a:rPr lang="en-US" sz="3600" b="1" dirty="0"/>
              <a:t>NRSP 10</a:t>
            </a:r>
            <a:r>
              <a:rPr lang="en-US" sz="3600" dirty="0"/>
              <a:t> – Database Resources for Crop Genomics, Genetics and Breeding Research</a:t>
            </a:r>
          </a:p>
        </p:txBody>
      </p:sp>
    </p:spTree>
    <p:extLst>
      <p:ext uri="{BB962C8B-B14F-4D97-AF65-F5344CB8AC3E}">
        <p14:creationId xmlns:p14="http://schemas.microsoft.com/office/powerpoint/2010/main" val="2096999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64524"/>
            <a:ext cx="9601200" cy="782053"/>
          </a:xfrm>
        </p:spPr>
        <p:txBody>
          <a:bodyPr/>
          <a:lstStyle/>
          <a:p>
            <a:r>
              <a:rPr lang="en-US" b="1" dirty="0" smtClean="0"/>
              <a:t>Mid-term Review Results</a:t>
            </a:r>
            <a:endParaRPr lang="en-US" b="1" dirty="0"/>
          </a:p>
        </p:txBody>
      </p:sp>
      <p:sp>
        <p:nvSpPr>
          <p:cNvPr id="3" name="Content Placeholder 2"/>
          <p:cNvSpPr>
            <a:spLocks noGrp="1"/>
          </p:cNvSpPr>
          <p:nvPr>
            <p:ph idx="1"/>
          </p:nvPr>
        </p:nvSpPr>
        <p:spPr>
          <a:xfrm>
            <a:off x="1371600" y="1319572"/>
            <a:ext cx="10407316" cy="5320126"/>
          </a:xfrm>
        </p:spPr>
        <p:txBody>
          <a:bodyPr>
            <a:normAutofit lnSpcReduction="10000"/>
          </a:bodyPr>
          <a:lstStyle/>
          <a:p>
            <a:pPr lvl="0"/>
            <a:r>
              <a:rPr lang="en-US" sz="3600" dirty="0" smtClean="0"/>
              <a:t>NRSP 3</a:t>
            </a:r>
            <a:endParaRPr lang="en-US" sz="3600" dirty="0"/>
          </a:p>
          <a:p>
            <a:pPr lvl="1"/>
            <a:r>
              <a:rPr lang="en-US" sz="3000" dirty="0"/>
              <a:t>Reviews were excellent, no significant concerns</a:t>
            </a:r>
          </a:p>
          <a:p>
            <a:pPr lvl="1"/>
            <a:r>
              <a:rPr lang="en-US" sz="3000" dirty="0"/>
              <a:t>Having some issues with the host institution on overhead and other support, but working to resolve those.</a:t>
            </a:r>
          </a:p>
          <a:p>
            <a:pPr lvl="1"/>
            <a:r>
              <a:rPr lang="en-US" sz="3000" dirty="0"/>
              <a:t>No </a:t>
            </a:r>
            <a:r>
              <a:rPr lang="en-US" sz="3000" dirty="0" smtClean="0"/>
              <a:t>changes </a:t>
            </a:r>
            <a:r>
              <a:rPr lang="en-US" sz="3000" dirty="0"/>
              <a:t>recommended</a:t>
            </a:r>
          </a:p>
          <a:p>
            <a:r>
              <a:rPr lang="en-US" sz="3600" dirty="0" smtClean="0"/>
              <a:t>NRSP 10</a:t>
            </a:r>
          </a:p>
          <a:p>
            <a:pPr lvl="1"/>
            <a:r>
              <a:rPr lang="en-US" sz="3000" dirty="0"/>
              <a:t>Reviews were excellent, high level of productivity and extramural funding</a:t>
            </a:r>
          </a:p>
          <a:p>
            <a:pPr lvl="1"/>
            <a:r>
              <a:rPr lang="en-US" sz="3000" dirty="0"/>
              <a:t>Project group is considering beginning to draft a renewal proposal early to get preliminary feedback</a:t>
            </a:r>
          </a:p>
          <a:p>
            <a:pPr lvl="1"/>
            <a:r>
              <a:rPr lang="en-US" sz="3000" dirty="0"/>
              <a:t>No </a:t>
            </a:r>
            <a:r>
              <a:rPr lang="en-US" sz="3000" dirty="0" smtClean="0"/>
              <a:t>changes recommended</a:t>
            </a:r>
            <a:endParaRPr lang="en-US" sz="3000" dirty="0"/>
          </a:p>
        </p:txBody>
      </p:sp>
    </p:spTree>
    <p:extLst>
      <p:ext uri="{BB962C8B-B14F-4D97-AF65-F5344CB8AC3E}">
        <p14:creationId xmlns:p14="http://schemas.microsoft.com/office/powerpoint/2010/main" val="18366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896" y="240133"/>
            <a:ext cx="10262937" cy="1184189"/>
          </a:xfrm>
        </p:spPr>
        <p:txBody>
          <a:bodyPr>
            <a:normAutofit fontScale="90000"/>
          </a:bodyPr>
          <a:lstStyle/>
          <a:p>
            <a:pPr lvl="1"/>
            <a:r>
              <a:rPr lang="en-US" sz="3600" b="1" dirty="0" smtClean="0"/>
              <a:t>NRSP_TEMP1 </a:t>
            </a:r>
            <a:r>
              <a:rPr lang="en-US" sz="3600" dirty="0" smtClean="0"/>
              <a:t>– Multistate Research Information Management and Impact Communications Program</a:t>
            </a:r>
          </a:p>
        </p:txBody>
      </p:sp>
      <p:sp>
        <p:nvSpPr>
          <p:cNvPr id="3" name="Content Placeholder 2"/>
          <p:cNvSpPr>
            <a:spLocks noGrp="1"/>
          </p:cNvSpPr>
          <p:nvPr>
            <p:ph idx="1"/>
          </p:nvPr>
        </p:nvSpPr>
        <p:spPr>
          <a:xfrm>
            <a:off x="852734" y="1507524"/>
            <a:ext cx="11211697" cy="5198076"/>
          </a:xfrm>
        </p:spPr>
        <p:txBody>
          <a:bodyPr>
            <a:normAutofit lnSpcReduction="10000"/>
          </a:bodyPr>
          <a:lstStyle/>
          <a:p>
            <a:pPr lvl="0"/>
            <a:r>
              <a:rPr lang="en-US" sz="2800" dirty="0" smtClean="0"/>
              <a:t>Recommendations to NRSP_TEMP1 Writing Committee after June 7 meeting:</a:t>
            </a:r>
          </a:p>
          <a:p>
            <a:pPr lvl="1"/>
            <a:r>
              <a:rPr lang="en-US" sz="2400" dirty="0"/>
              <a:t>No changes in NIMSS portion of proposal</a:t>
            </a:r>
          </a:p>
          <a:p>
            <a:pPr lvl="1"/>
            <a:r>
              <a:rPr lang="en-US" sz="2400" dirty="0"/>
              <a:t>Retain training component in impact writing portion, but target </a:t>
            </a:r>
            <a:r>
              <a:rPr lang="en-US" sz="2400" dirty="0" smtClean="0"/>
              <a:t>specifically for multistate </a:t>
            </a:r>
            <a:r>
              <a:rPr lang="en-US" sz="2400" dirty="0"/>
              <a:t>project groups and administrative </a:t>
            </a:r>
            <a:r>
              <a:rPr lang="en-US" sz="2400" dirty="0" smtClean="0"/>
              <a:t>advisors.</a:t>
            </a:r>
            <a:endParaRPr lang="en-US" sz="2400" dirty="0"/>
          </a:p>
          <a:p>
            <a:pPr lvl="1"/>
            <a:r>
              <a:rPr lang="en-US" sz="2400" dirty="0"/>
              <a:t>Consider utilizing </a:t>
            </a:r>
            <a:r>
              <a:rPr lang="en-US" sz="2400" dirty="0" smtClean="0"/>
              <a:t>distance </a:t>
            </a:r>
            <a:r>
              <a:rPr lang="en-US" sz="2400" dirty="0"/>
              <a:t>education, as well as face-to-face training with project </a:t>
            </a:r>
            <a:r>
              <a:rPr lang="en-US" sz="2400" dirty="0" smtClean="0"/>
              <a:t>groups</a:t>
            </a:r>
          </a:p>
          <a:p>
            <a:pPr lvl="1"/>
            <a:r>
              <a:rPr lang="en-US" sz="2400" dirty="0" smtClean="0"/>
              <a:t>Consider </a:t>
            </a:r>
            <a:r>
              <a:rPr lang="en-US" sz="2400" dirty="0"/>
              <a:t>collaborations with communicators and writers in various </a:t>
            </a:r>
            <a:r>
              <a:rPr lang="en-US" sz="2400" dirty="0" smtClean="0"/>
              <a:t>colleges.</a:t>
            </a:r>
            <a:endParaRPr lang="en-US" sz="2400" dirty="0"/>
          </a:p>
          <a:p>
            <a:pPr lvl="1"/>
            <a:r>
              <a:rPr lang="en-US" sz="2400" dirty="0"/>
              <a:t>Set benchmarks </a:t>
            </a:r>
            <a:r>
              <a:rPr lang="en-US" sz="2400" dirty="0" smtClean="0"/>
              <a:t>for </a:t>
            </a:r>
            <a:r>
              <a:rPr lang="en-US" sz="2400" dirty="0"/>
              <a:t>production of impact statements, training activities, and social media use so that progress can be assessed at the mid-term review.</a:t>
            </a:r>
          </a:p>
          <a:p>
            <a:pPr lvl="1"/>
            <a:r>
              <a:rPr lang="en-US" sz="2400" dirty="0"/>
              <a:t>Better define the respective roles and responsibilities of the Communication Specialist, </a:t>
            </a:r>
            <a:r>
              <a:rPr lang="en-US" sz="2400" dirty="0" smtClean="0"/>
              <a:t>Student </a:t>
            </a:r>
            <a:r>
              <a:rPr lang="en-US" sz="2400" dirty="0"/>
              <a:t>E</a:t>
            </a:r>
            <a:r>
              <a:rPr lang="en-US" sz="2400" dirty="0" smtClean="0"/>
              <a:t>mployee</a:t>
            </a:r>
            <a:r>
              <a:rPr lang="en-US" sz="2400" dirty="0"/>
              <a:t>, and Program Director and how their activities are coordinated.</a:t>
            </a:r>
          </a:p>
          <a:p>
            <a:pPr lvl="1"/>
            <a:r>
              <a:rPr lang="en-US" sz="2400" dirty="0"/>
              <a:t>No changes in the budget from the original proposal.</a:t>
            </a:r>
          </a:p>
          <a:p>
            <a:pPr lvl="1"/>
            <a:endParaRPr lang="en-US" sz="4700" dirty="0" smtClean="0"/>
          </a:p>
          <a:p>
            <a:pPr lvl="1"/>
            <a:endParaRPr lang="en-US" sz="4700" dirty="0"/>
          </a:p>
        </p:txBody>
      </p:sp>
    </p:spTree>
    <p:extLst>
      <p:ext uri="{BB962C8B-B14F-4D97-AF65-F5344CB8AC3E}">
        <p14:creationId xmlns:p14="http://schemas.microsoft.com/office/powerpoint/2010/main" val="3055116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6747" y="606782"/>
            <a:ext cx="10323095" cy="1040785"/>
          </a:xfrm>
        </p:spPr>
        <p:txBody>
          <a:bodyPr>
            <a:normAutofit/>
          </a:bodyPr>
          <a:lstStyle/>
          <a:p>
            <a:r>
              <a:rPr lang="en-US" sz="3200" b="1" dirty="0" smtClean="0"/>
              <a:t>NRSP_TEMP1 </a:t>
            </a:r>
            <a:r>
              <a:rPr lang="en-US" sz="3200" dirty="0"/>
              <a:t>– Multistate Research Information Management and Impact Communications Program</a:t>
            </a:r>
          </a:p>
        </p:txBody>
      </p:sp>
      <p:sp>
        <p:nvSpPr>
          <p:cNvPr id="3" name="Content Placeholder 2"/>
          <p:cNvSpPr>
            <a:spLocks noGrp="1"/>
          </p:cNvSpPr>
          <p:nvPr>
            <p:ph idx="1"/>
          </p:nvPr>
        </p:nvSpPr>
        <p:spPr>
          <a:xfrm>
            <a:off x="1046747" y="2004060"/>
            <a:ext cx="11145253" cy="4587240"/>
          </a:xfrm>
        </p:spPr>
        <p:txBody>
          <a:bodyPr>
            <a:normAutofit fontScale="92500" lnSpcReduction="10000"/>
          </a:bodyPr>
          <a:lstStyle/>
          <a:p>
            <a:r>
              <a:rPr lang="en-US" sz="3200" dirty="0" smtClean="0"/>
              <a:t>Request </a:t>
            </a:r>
            <a:r>
              <a:rPr lang="en-US" sz="3200" dirty="0"/>
              <a:t>to </a:t>
            </a:r>
            <a:r>
              <a:rPr lang="en-US" sz="3200" dirty="0" smtClean="0"/>
              <a:t>NRSP_TEMP1 </a:t>
            </a:r>
            <a:r>
              <a:rPr lang="en-US" sz="3200" dirty="0"/>
              <a:t>Writing Committee after </a:t>
            </a:r>
            <a:r>
              <a:rPr lang="en-US" sz="3200" dirty="0" smtClean="0"/>
              <a:t>September 8 call:</a:t>
            </a:r>
          </a:p>
          <a:p>
            <a:pPr lvl="1"/>
            <a:r>
              <a:rPr lang="en-US" sz="2800" dirty="0"/>
              <a:t>Ask the </a:t>
            </a:r>
            <a:r>
              <a:rPr lang="en-US" sz="2800" dirty="0" smtClean="0"/>
              <a:t>NRSP_TEMP1 </a:t>
            </a:r>
            <a:r>
              <a:rPr lang="en-US" sz="2800" dirty="0"/>
              <a:t>Writing Committee, including the AA’s, to consider whether the Impact Writing </a:t>
            </a:r>
            <a:r>
              <a:rPr lang="en-US" sz="2800" dirty="0" smtClean="0"/>
              <a:t>Program </a:t>
            </a:r>
            <a:r>
              <a:rPr lang="en-US" sz="2800" dirty="0"/>
              <a:t>Director’s salary &amp; fringe budget line should remain at $6,000 or be increased to $13,125, as requested by the Western region.  Also, make any appropriate modifications in the Director’s duties as described in the proposal based on the salary level.  The NRSP RC’s recommendation to the ESS will reflect the decision of the Writing Committee</a:t>
            </a:r>
            <a:r>
              <a:rPr lang="en-US" sz="2800" dirty="0" smtClean="0"/>
              <a:t>.</a:t>
            </a:r>
          </a:p>
          <a:p>
            <a:r>
              <a:rPr lang="en-US" sz="2800" dirty="0" smtClean="0"/>
              <a:t>NRSP_TEMP1 Writing Committee &amp; AAs decided to set that budget line at $13,125 (for FY18), and made appropriate adjustments in the Program Director’s responsibilities.</a:t>
            </a:r>
            <a:endParaRPr lang="en-US" sz="2800" dirty="0"/>
          </a:p>
        </p:txBody>
      </p:sp>
    </p:spTree>
    <p:extLst>
      <p:ext uri="{BB962C8B-B14F-4D97-AF65-F5344CB8AC3E}">
        <p14:creationId xmlns:p14="http://schemas.microsoft.com/office/powerpoint/2010/main" val="135784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95300"/>
            <a:ext cx="9601200" cy="822960"/>
          </a:xfrm>
        </p:spPr>
        <p:txBody>
          <a:bodyPr/>
          <a:lstStyle/>
          <a:p>
            <a:r>
              <a:rPr lang="en-US" dirty="0" smtClean="0"/>
              <a:t>Recommendations to ESS</a:t>
            </a:r>
            <a:endParaRPr lang="en-US" dirty="0"/>
          </a:p>
        </p:txBody>
      </p:sp>
      <p:sp>
        <p:nvSpPr>
          <p:cNvPr id="3" name="Content Placeholder 2"/>
          <p:cNvSpPr>
            <a:spLocks noGrp="1"/>
          </p:cNvSpPr>
          <p:nvPr>
            <p:ph idx="1"/>
          </p:nvPr>
        </p:nvSpPr>
        <p:spPr>
          <a:xfrm>
            <a:off x="1371600" y="1623060"/>
            <a:ext cx="9601200" cy="4244340"/>
          </a:xfrm>
        </p:spPr>
        <p:txBody>
          <a:bodyPr>
            <a:normAutofit/>
          </a:bodyPr>
          <a:lstStyle/>
          <a:p>
            <a:r>
              <a:rPr lang="en-US" sz="2800" dirty="0" smtClean="0"/>
              <a:t>Approve the NRSP_TEMP1 proposal and five-year </a:t>
            </a:r>
            <a:r>
              <a:rPr lang="en-US" sz="2800" dirty="0"/>
              <a:t>budget as presented </a:t>
            </a:r>
            <a:r>
              <a:rPr lang="en-US" sz="2800" dirty="0" smtClean="0"/>
              <a:t>in </a:t>
            </a:r>
            <a:r>
              <a:rPr lang="en-US" sz="2800" dirty="0" smtClean="0"/>
              <a:t>the agenda brief, including the caveat on the NIMSS portion</a:t>
            </a:r>
          </a:p>
          <a:p>
            <a:pPr lvl="1"/>
            <a:r>
              <a:rPr lang="en-US" sz="2800" dirty="0"/>
              <a:t>“In the event of a reduction in the NIFA Hatch funding line, the NRSP 1 budget lines that fund the NIMSS contract with Clemson ITT are not subject to reduction and will not be included in any overall reduction calculation.”</a:t>
            </a:r>
          </a:p>
        </p:txBody>
      </p:sp>
    </p:spTree>
    <p:extLst>
      <p:ext uri="{BB962C8B-B14F-4D97-AF65-F5344CB8AC3E}">
        <p14:creationId xmlns:p14="http://schemas.microsoft.com/office/powerpoint/2010/main" val="3810883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7061" y="914400"/>
            <a:ext cx="9601200" cy="902368"/>
          </a:xfrm>
        </p:spPr>
        <p:txBody>
          <a:bodyPr/>
          <a:lstStyle/>
          <a:p>
            <a:r>
              <a:rPr lang="en-US" b="1" dirty="0" smtClean="0"/>
              <a:t>NRSP Ballot URL</a:t>
            </a:r>
            <a:endParaRPr lang="en-US" b="1" dirty="0"/>
          </a:p>
        </p:txBody>
      </p:sp>
      <p:sp>
        <p:nvSpPr>
          <p:cNvPr id="4" name="Rectangle 1"/>
          <p:cNvSpPr>
            <a:spLocks noGrp="1" noChangeArrowheads="1"/>
          </p:cNvSpPr>
          <p:nvPr>
            <p:ph idx="1"/>
          </p:nvPr>
        </p:nvSpPr>
        <p:spPr bwMode="auto">
          <a:xfrm>
            <a:off x="1167061" y="2868515"/>
            <a:ext cx="1043137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4000" dirty="0" smtClean="0">
                <a:solidFill>
                  <a:schemeClr val="tx1">
                    <a:lumMod val="95000"/>
                    <a:lumOff val="5000"/>
                  </a:schemeClr>
                </a:solidFill>
                <a:latin typeface="Arial" panose="020B0604020202020204" pitchFamily="34" charset="0"/>
              </a:rPr>
              <a:t>https://www.surveymonkey.com/r/NRSPFY18</a:t>
            </a:r>
            <a:endParaRPr kumimoji="0" lang="en-US" altLang="en-US" sz="4000" b="0" i="0" strike="noStrike" cap="none" normalizeH="0" baseline="0" dirty="0" smtClean="0">
              <a:ln>
                <a:noFill/>
              </a:ln>
              <a:solidFill>
                <a:schemeClr val="tx1">
                  <a:lumMod val="95000"/>
                  <a:lumOff val="5000"/>
                </a:schemeClr>
              </a:solidFill>
              <a:effectLst/>
              <a:latin typeface="Arial" panose="020B0604020202020204" pitchFamily="34" charset="0"/>
            </a:endParaRPr>
          </a:p>
        </p:txBody>
      </p:sp>
      <p:sp>
        <p:nvSpPr>
          <p:cNvPr id="5" name="Down Arrow 4"/>
          <p:cNvSpPr/>
          <p:nvPr/>
        </p:nvSpPr>
        <p:spPr>
          <a:xfrm rot="11621803">
            <a:off x="8062214" y="3681830"/>
            <a:ext cx="484632" cy="1274337"/>
          </a:xfrm>
          <a:prstGeom prst="down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95000"/>
                  <a:lumOff val="5000"/>
                </a:schemeClr>
              </a:solidFill>
            </a:endParaRPr>
          </a:p>
        </p:txBody>
      </p:sp>
      <p:sp>
        <p:nvSpPr>
          <p:cNvPr id="6" name="TextBox 5"/>
          <p:cNvSpPr txBox="1"/>
          <p:nvPr/>
        </p:nvSpPr>
        <p:spPr>
          <a:xfrm>
            <a:off x="6975042" y="5061598"/>
            <a:ext cx="2658979" cy="461665"/>
          </a:xfrm>
          <a:prstGeom prst="rect">
            <a:avLst/>
          </a:prstGeom>
          <a:noFill/>
        </p:spPr>
        <p:txBody>
          <a:bodyPr wrap="square" rtlCol="0">
            <a:spAutoFit/>
          </a:bodyPr>
          <a:lstStyle/>
          <a:p>
            <a:r>
              <a:rPr lang="en-US" sz="2400" b="1" dirty="0" smtClean="0"/>
              <a:t>Don’t forget the “r”</a:t>
            </a:r>
            <a:endParaRPr lang="en-US" sz="2400" b="1" dirty="0"/>
          </a:p>
        </p:txBody>
      </p:sp>
    </p:spTree>
    <p:extLst>
      <p:ext uri="{BB962C8B-B14F-4D97-AF65-F5344CB8AC3E}">
        <p14:creationId xmlns:p14="http://schemas.microsoft.com/office/powerpoint/2010/main" val="297216874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6429</TotalTime>
  <Words>572</Words>
  <Application>Microsoft Office PowerPoint</Application>
  <PresentationFormat>Widescreen</PresentationFormat>
  <Paragraphs>63</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Franklin Gothic Book</vt:lpstr>
      <vt:lpstr>Crop</vt:lpstr>
      <vt:lpstr>NRSP Review Committee Report</vt:lpstr>
      <vt:lpstr>NRSP Review Committee met </vt:lpstr>
      <vt:lpstr>Items for Discussion</vt:lpstr>
      <vt:lpstr>Mid-term Review Results</vt:lpstr>
      <vt:lpstr>NRSP_TEMP1 – Multistate Research Information Management and Impact Communications Program</vt:lpstr>
      <vt:lpstr>NRSP_TEMP1 – Multistate Research Information Management and Impact Communications Program</vt:lpstr>
      <vt:lpstr>Recommendations to ESS</vt:lpstr>
      <vt:lpstr>NRSP Ballot URL</vt:lpstr>
    </vt:vector>
  </TitlesOfParts>
  <Company>CALS CAAT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NRSP Review Committee Report</dc:title>
  <dc:creator>Eric Young</dc:creator>
  <cp:lastModifiedBy>Eric Young</cp:lastModifiedBy>
  <cp:revision>32</cp:revision>
  <dcterms:created xsi:type="dcterms:W3CDTF">2016-08-12T14:35:52Z</dcterms:created>
  <dcterms:modified xsi:type="dcterms:W3CDTF">2017-09-18T17:44:08Z</dcterms:modified>
</cp:coreProperties>
</file>